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8" r:id="rId1"/>
    <p:sldMasterId id="2147483686" r:id="rId2"/>
  </p:sldMasterIdLst>
  <p:notesMasterIdLst>
    <p:notesMasterId r:id="rId16"/>
  </p:notesMasterIdLst>
  <p:handoutMasterIdLst>
    <p:handoutMasterId r:id="rId17"/>
  </p:handoutMasterIdLst>
  <p:sldIdLst>
    <p:sldId id="256" r:id="rId3"/>
    <p:sldId id="257" r:id="rId4"/>
    <p:sldId id="258" r:id="rId5"/>
    <p:sldId id="259" r:id="rId6"/>
    <p:sldId id="260" r:id="rId7"/>
    <p:sldId id="262" r:id="rId8"/>
    <p:sldId id="264" r:id="rId9"/>
    <p:sldId id="261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797675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eert Warringa (CE Delft)" initials="GW" lastIdx="4" clrIdx="0"/>
  <p:cmAuthor id="1" name="Raphael Sauter" initials="R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800"/>
    <a:srgbClr val="33996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1466" autoAdjust="0"/>
  </p:normalViewPr>
  <p:slideViewPr>
    <p:cSldViewPr>
      <p:cViewPr>
        <p:scale>
          <a:sx n="60" d="100"/>
          <a:sy n="60" d="100"/>
        </p:scale>
        <p:origin x="-2418" y="-10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756" y="-108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DCB8D0-A3CB-4BD8-8D9D-BA8979943007}" type="datetimeFigureOut">
              <a:rPr lang="en-GB" smtClean="0"/>
              <a:t>04/09/2013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1895F-A61D-40B0-8DF4-502B49A8E1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114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FDCB8B-2CDD-4D7D-80EE-79704C481157}" type="datetimeFigureOut">
              <a:rPr lang="en-GB" smtClean="0"/>
              <a:t>04/09/2013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6661"/>
            <a:ext cx="543814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F5351-1A3A-47F1-B322-5311402E0E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6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p.eu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15616" y="2422800"/>
            <a:ext cx="7772400" cy="864096"/>
          </a:xfrm>
          <a:prstGeom prst="rect">
            <a:avLst/>
          </a:prstGeom>
          <a:ln>
            <a:noFill/>
          </a:ln>
        </p:spPr>
        <p:txBody>
          <a:bodyPr anchor="b">
            <a:noAutofit/>
          </a:bodyPr>
          <a:lstStyle>
            <a:lvl1pPr algn="l">
              <a:defRPr sz="3200" b="1" u="none" baseline="0">
                <a:solidFill>
                  <a:srgbClr val="076735"/>
                </a:solidFill>
                <a:uFill>
                  <a:solidFill>
                    <a:srgbClr val="FFC000"/>
                  </a:solidFill>
                </a:uFill>
              </a:defRPr>
            </a:lvl1pPr>
          </a:lstStyle>
          <a:p>
            <a:r>
              <a:rPr lang="en-US" dirty="0" smtClean="0"/>
              <a:t>Title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65499"/>
            <a:ext cx="2520280" cy="967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251520" y="855167"/>
            <a:ext cx="4464496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7740352" y="855166"/>
            <a:ext cx="1152128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1548000" y="3718800"/>
            <a:ext cx="7272808" cy="461665"/>
          </a:xfrm>
        </p:spPr>
        <p:txBody>
          <a:bodyPr wrap="square">
            <a:spAutoFit/>
          </a:bodyPr>
          <a:lstStyle>
            <a:lvl1pPr marL="0" indent="0">
              <a:buNone/>
              <a:defRPr sz="2400" b="0">
                <a:solidFill>
                  <a:srgbClr val="076735"/>
                </a:solidFill>
              </a:defRPr>
            </a:lvl1pPr>
          </a:lstStyle>
          <a:p>
            <a:pPr lvl="0"/>
            <a:r>
              <a:rPr lang="en-GB" dirty="0" smtClean="0"/>
              <a:t>Authors</a:t>
            </a:r>
            <a:endParaRPr lang="en-GB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1548000" y="4294800"/>
            <a:ext cx="3390716" cy="400110"/>
          </a:xfrm>
        </p:spPr>
        <p:txBody>
          <a:bodyPr>
            <a:spAutoFit/>
          </a:bodyPr>
          <a:lstStyle>
            <a:lvl1pPr marL="0" indent="0">
              <a:buNone/>
              <a:defRPr sz="2000">
                <a:solidFill>
                  <a:srgbClr val="076735"/>
                </a:solidFill>
              </a:defRPr>
            </a:lvl1pPr>
          </a:lstStyle>
          <a:p>
            <a:pPr lvl="0"/>
            <a:r>
              <a:rPr lang="en-GB" dirty="0" smtClean="0"/>
              <a:t>Date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2" hasCustomPrompt="1"/>
          </p:nvPr>
        </p:nvSpPr>
        <p:spPr>
          <a:xfrm>
            <a:off x="1548000" y="4870800"/>
            <a:ext cx="6775429" cy="400110"/>
          </a:xfrm>
        </p:spPr>
        <p:txBody>
          <a:bodyPr wrap="square" anchor="t">
            <a:spAutoFit/>
          </a:bodyPr>
          <a:lstStyle>
            <a:lvl1pPr marL="0" indent="0">
              <a:buNone/>
              <a:defRPr sz="2000" b="0" baseline="0">
                <a:solidFill>
                  <a:srgbClr val="076735"/>
                </a:solidFill>
              </a:defRPr>
            </a:lvl1pPr>
          </a:lstStyle>
          <a:p>
            <a:pPr lvl="0"/>
            <a:r>
              <a:rPr lang="en-GB" dirty="0" smtClean="0"/>
              <a:t>Conference name, venue, etc. </a:t>
            </a:r>
            <a:endParaRPr lang="en-GB" dirty="0"/>
          </a:p>
        </p:txBody>
      </p:sp>
      <p:sp>
        <p:nvSpPr>
          <p:cNvPr id="30" name="Rectangle 29"/>
          <p:cNvSpPr/>
          <p:nvPr userDrawn="1"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>
            <a:solidFill>
              <a:srgbClr val="0767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8" name="TextBox 1027"/>
          <p:cNvSpPr txBox="1"/>
          <p:nvPr userDrawn="1"/>
        </p:nvSpPr>
        <p:spPr>
          <a:xfrm>
            <a:off x="233098" y="5990222"/>
            <a:ext cx="2682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3"/>
              </a:rPr>
              <a:t>www.ieep.eu</a:t>
            </a:r>
            <a:endParaRPr lang="en-GB" dirty="0" smtClean="0"/>
          </a:p>
          <a:p>
            <a:r>
              <a:rPr lang="en-GB" baseline="0" dirty="0" smtClean="0"/>
              <a:t>      </a:t>
            </a:r>
            <a:r>
              <a:rPr lang="en-GB" dirty="0" smtClean="0"/>
              <a:t>@</a:t>
            </a:r>
            <a:r>
              <a:rPr lang="en-GB" dirty="0" err="1" smtClean="0"/>
              <a:t>IEEP_eu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5580112" y="6093296"/>
            <a:ext cx="3240038" cy="544042"/>
          </a:xfrm>
        </p:spPr>
        <p:txBody>
          <a:bodyPr>
            <a:normAutofit/>
          </a:bodyPr>
          <a:lstStyle>
            <a:lvl1pPr marL="0" indent="0">
              <a:buNone/>
              <a:defRPr sz="2400" baseline="0"/>
            </a:lvl1pPr>
          </a:lstStyle>
          <a:p>
            <a:pPr lvl="0"/>
            <a:r>
              <a:rPr lang="en-GB" dirty="0" smtClean="0"/>
              <a:t>Other logos if wanted</a:t>
            </a:r>
            <a:endParaRPr lang="en-GB" dirty="0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009" y="6318149"/>
            <a:ext cx="318404" cy="318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438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215D8-E447-43DB-A874-6CDD8444AE2E}" type="datetimeFigureOut">
              <a:rPr lang="en-GB" smtClean="0"/>
              <a:t>04/09/2013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A9AE-7EE3-4EB2-B81C-746E0CAC4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955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215D8-E447-43DB-A874-6CDD8444AE2E}" type="datetimeFigureOut">
              <a:rPr lang="en-GB" smtClean="0"/>
              <a:t>04/09/2013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A9AE-7EE3-4EB2-B81C-746E0CAC4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120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215D8-E447-43DB-A874-6CDD8444AE2E}" type="datetimeFigureOut">
              <a:rPr lang="en-GB" smtClean="0"/>
              <a:t>04/09/2013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A9AE-7EE3-4EB2-B81C-746E0CAC4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4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215D8-E447-43DB-A874-6CDD8444AE2E}" type="datetimeFigureOut">
              <a:rPr lang="en-GB" smtClean="0"/>
              <a:t>04/09/2013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A9AE-7EE3-4EB2-B81C-746E0CAC4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3711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215D8-E447-43DB-A874-6CDD8444AE2E}" type="datetimeFigureOut">
              <a:rPr lang="en-GB" smtClean="0"/>
              <a:t>04/09/2013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A9AE-7EE3-4EB2-B81C-746E0CAC4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8988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215D8-E447-43DB-A874-6CDD8444AE2E}" type="datetimeFigureOut">
              <a:rPr lang="en-GB" smtClean="0"/>
              <a:t>04/09/2013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A9AE-7EE3-4EB2-B81C-746E0CAC4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2489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215D8-E447-43DB-A874-6CDD8444AE2E}" type="datetimeFigureOut">
              <a:rPr lang="en-GB" smtClean="0"/>
              <a:t>04/09/2013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A9AE-7EE3-4EB2-B81C-746E0CAC4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4023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215D8-E447-43DB-A874-6CDD8444AE2E}" type="datetimeFigureOut">
              <a:rPr lang="en-GB" smtClean="0"/>
              <a:t>04/09/2013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A9AE-7EE3-4EB2-B81C-746E0CAC4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572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se for slides that are mostl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116" r="-7136" b="-9225"/>
          <a:stretch/>
        </p:blipFill>
        <p:spPr bwMode="auto">
          <a:xfrm>
            <a:off x="7352024" y="6237312"/>
            <a:ext cx="1697156" cy="59676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</p:pic>
      <p:cxnSp>
        <p:nvCxnSpPr>
          <p:cNvPr id="36" name="Straight Connector 35"/>
          <p:cNvCxnSpPr/>
          <p:nvPr userDrawn="1"/>
        </p:nvCxnSpPr>
        <p:spPr>
          <a:xfrm>
            <a:off x="396000" y="1124744"/>
            <a:ext cx="828092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 Placeholder 43"/>
          <p:cNvSpPr>
            <a:spLocks noGrp="1"/>
          </p:cNvSpPr>
          <p:nvPr>
            <p:ph type="body" sz="quarter" idx="11" hasCustomPrompt="1"/>
          </p:nvPr>
        </p:nvSpPr>
        <p:spPr>
          <a:xfrm>
            <a:off x="360000" y="1268760"/>
            <a:ext cx="8461510" cy="4968552"/>
          </a:xfrm>
        </p:spPr>
        <p:txBody>
          <a:bodyPr>
            <a:normAutofit/>
          </a:bodyPr>
          <a:lstStyle>
            <a:lvl1pPr marL="342900" indent="-342900">
              <a:buFont typeface="Arial" pitchFamily="34" charset="0"/>
              <a:buChar char="•"/>
              <a:defRPr sz="2800" b="0" baseline="0">
                <a:solidFill>
                  <a:srgbClr val="076735"/>
                </a:solidFill>
              </a:defRPr>
            </a:lvl1pPr>
            <a:lvl2pPr>
              <a:defRPr sz="2400" b="0">
                <a:solidFill>
                  <a:srgbClr val="076735"/>
                </a:solidFill>
              </a:defRPr>
            </a:lvl2pPr>
            <a:lvl3pPr>
              <a:defRPr sz="2200" b="0">
                <a:solidFill>
                  <a:srgbClr val="076735"/>
                </a:solidFill>
              </a:defRPr>
            </a:lvl3pPr>
            <a:lvl4pPr>
              <a:defRPr sz="2000" b="0" baseline="0">
                <a:solidFill>
                  <a:srgbClr val="076735"/>
                </a:solidFill>
              </a:defRPr>
            </a:lvl4pPr>
          </a:lstStyle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 2</a:t>
            </a:r>
          </a:p>
          <a:p>
            <a:pPr lvl="2"/>
            <a:r>
              <a:rPr lang="en-US" dirty="0" smtClean="0"/>
              <a:t>Text 3</a:t>
            </a:r>
          </a:p>
          <a:p>
            <a:pPr lvl="3"/>
            <a:r>
              <a:rPr lang="en-US" dirty="0" smtClean="0"/>
              <a:t>Text 4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88640"/>
          </a:xfrm>
          <a:prstGeom prst="rect">
            <a:avLst/>
          </a:prstGeom>
          <a:solidFill>
            <a:srgbClr val="0767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 userDrawn="1"/>
        </p:nvSpPr>
        <p:spPr>
          <a:xfrm>
            <a:off x="72000" y="6501600"/>
            <a:ext cx="8999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2FC72DA-6269-42DA-9727-A272FFE58841}" type="slidenum">
              <a:rPr lang="en-GB" sz="1400" smtClean="0"/>
              <a:t>‹#›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706089"/>
          </a:xfrm>
        </p:spPr>
        <p:txBody>
          <a:bodyPr anchor="b">
            <a:normAutofit/>
          </a:bodyPr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559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se for picture/graph slides (with logo in bottom 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7371" y="6270603"/>
            <a:ext cx="1597025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 userDrawn="1"/>
        </p:nvCxnSpPr>
        <p:spPr>
          <a:xfrm>
            <a:off x="395536" y="980728"/>
            <a:ext cx="828092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0" y="0"/>
            <a:ext cx="9144000" cy="188640"/>
          </a:xfrm>
          <a:prstGeom prst="rect">
            <a:avLst/>
          </a:prstGeom>
          <a:solidFill>
            <a:srgbClr val="0767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72000" y="6501600"/>
            <a:ext cx="8999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2FC72DA-6269-42DA-9727-A272FFE58841}" type="slidenum">
              <a:rPr lang="en-GB" sz="1400" smtClean="0"/>
              <a:t>‹#›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9620" y="274638"/>
            <a:ext cx="8229600" cy="706090"/>
          </a:xfrm>
        </p:spPr>
        <p:txBody>
          <a:bodyPr anchor="b">
            <a:normAutofit/>
          </a:bodyPr>
          <a:lstStyle>
            <a:lvl1pPr algn="l">
              <a:defRPr sz="3400" baseline="0"/>
            </a:lvl1pPr>
          </a:lstStyle>
          <a:p>
            <a:r>
              <a:rPr lang="en-US" dirty="0" smtClean="0"/>
              <a:t>Slide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011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se for picture/graph slide (no logo in bottom right corn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395536" y="980728"/>
            <a:ext cx="828092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0" y="0"/>
            <a:ext cx="9144000" cy="188640"/>
          </a:xfrm>
          <a:prstGeom prst="rect">
            <a:avLst/>
          </a:prstGeom>
          <a:solidFill>
            <a:srgbClr val="0767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 userDrawn="1"/>
        </p:nvSpPr>
        <p:spPr>
          <a:xfrm>
            <a:off x="72000" y="6501600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99F8D9C-F439-4A58-B953-68181B9B7BA6}" type="slidenum">
              <a:rPr lang="en-GB" sz="1400" smtClean="0"/>
              <a:t>‹#›</a:t>
            </a:fld>
            <a:endParaRPr lang="en-GB" sz="14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5536" y="274638"/>
            <a:ext cx="8291264" cy="706090"/>
          </a:xfrm>
        </p:spPr>
        <p:txBody>
          <a:bodyPr anchor="b">
            <a:normAutofit/>
          </a:bodyPr>
          <a:lstStyle>
            <a:lvl1pPr algn="l">
              <a:defRPr sz="3400"/>
            </a:lvl1pPr>
          </a:lstStyle>
          <a:p>
            <a:r>
              <a:rPr lang="en-US" dirty="0" smtClean="0"/>
              <a:t>Slide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4464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se for big pictures (no title, no log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88640"/>
          </a:xfrm>
          <a:prstGeom prst="rect">
            <a:avLst/>
          </a:prstGeom>
          <a:solidFill>
            <a:srgbClr val="0767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 userDrawn="1"/>
        </p:nvSpPr>
        <p:spPr>
          <a:xfrm>
            <a:off x="72000" y="6501600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99F8D9C-F439-4A58-B953-68181B9B7BA6}" type="slidenum">
              <a:rPr lang="en-GB" sz="1400" smtClean="0"/>
              <a:t>‹#›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672143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00" y="367200"/>
            <a:ext cx="2520280" cy="967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324284" y="2996952"/>
            <a:ext cx="8568952" cy="3015047"/>
          </a:xfrm>
          <a:solidFill>
            <a:schemeClr val="bg1">
              <a:alpha val="90000"/>
            </a:schemeClr>
          </a:solidFill>
        </p:spPr>
        <p:txBody>
          <a:bodyPr>
            <a:noAutofit/>
          </a:bodyPr>
          <a:lstStyle>
            <a:lvl1pPr marL="0" indent="0">
              <a:buNone/>
              <a:defRPr sz="2000" u="none" baseline="0">
                <a:solidFill>
                  <a:srgbClr val="076735"/>
                </a:solidFill>
                <a:uFill>
                  <a:solidFill>
                    <a:srgbClr val="FFC000"/>
                  </a:solidFill>
                </a:uFill>
              </a:defRPr>
            </a:lvl1pPr>
          </a:lstStyle>
          <a:p>
            <a:pPr lvl="0"/>
            <a:r>
              <a:rPr lang="en-GB" dirty="0" smtClean="0"/>
              <a:t>Contact details, further information, etc. </a:t>
            </a:r>
          </a:p>
          <a:p>
            <a:pPr lvl="0"/>
            <a:r>
              <a:rPr lang="en-GB" dirty="0" smtClean="0"/>
              <a:t> </a:t>
            </a:r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</p:txBody>
      </p:sp>
      <p:cxnSp>
        <p:nvCxnSpPr>
          <p:cNvPr id="12" name="Straight Connector 11"/>
          <p:cNvCxnSpPr/>
          <p:nvPr userDrawn="1"/>
        </p:nvCxnSpPr>
        <p:spPr>
          <a:xfrm flipV="1">
            <a:off x="251520" y="846161"/>
            <a:ext cx="4464496" cy="9006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7668344" y="846161"/>
            <a:ext cx="1224136" cy="9005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>
            <a:solidFill>
              <a:srgbClr val="0767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 userDrawn="1"/>
        </p:nvSpPr>
        <p:spPr>
          <a:xfrm>
            <a:off x="320004" y="6012000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262626"/>
                </a:solidFill>
              </a:rPr>
              <a:t>www.ieep.eu</a:t>
            </a:r>
          </a:p>
          <a:p>
            <a:r>
              <a:rPr lang="en-GB" dirty="0" smtClean="0">
                <a:solidFill>
                  <a:srgbClr val="262626"/>
                </a:solidFill>
              </a:rPr>
              <a:t>       @</a:t>
            </a:r>
            <a:r>
              <a:rPr lang="en-GB" dirty="0" err="1" smtClean="0">
                <a:solidFill>
                  <a:srgbClr val="262626"/>
                </a:solidFill>
              </a:rPr>
              <a:t>IEEP_eu</a:t>
            </a:r>
            <a:endParaRPr lang="en-GB" dirty="0">
              <a:solidFill>
                <a:srgbClr val="262626"/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36" y="6335165"/>
            <a:ext cx="264832" cy="264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44000" y="1916832"/>
            <a:ext cx="5807668" cy="868958"/>
          </a:xfrm>
        </p:spPr>
        <p:txBody>
          <a:bodyPr>
            <a:normAutofit/>
          </a:bodyPr>
          <a:lstStyle>
            <a:lvl1pPr>
              <a:defRPr sz="3400">
                <a:latin typeface="+mn-lt"/>
              </a:defRPr>
            </a:lvl1pPr>
          </a:lstStyle>
          <a:p>
            <a:r>
              <a:rPr lang="en-US" dirty="0" smtClean="0"/>
              <a:t>Thank you for your attention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6006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215D8-E447-43DB-A874-6CDD8444AE2E}" type="datetimeFigureOut">
              <a:rPr lang="en-GB" smtClean="0"/>
              <a:t>04/09/2013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A9AE-7EE3-4EB2-B81C-746E0CAC4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12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215D8-E447-43DB-A874-6CDD8444AE2E}" type="datetimeFigureOut">
              <a:rPr lang="en-GB" smtClean="0"/>
              <a:t>04/09/2013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A9AE-7EE3-4EB2-B81C-746E0CAC4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473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215D8-E447-43DB-A874-6CDD8444AE2E}" type="datetimeFigureOut">
              <a:rPr lang="en-GB" smtClean="0"/>
              <a:t>04/09/2013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A9AE-7EE3-4EB2-B81C-746E0CAC4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342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0EB7E-4C18-4653-BE6E-E40BDACA53F5}" type="datetime1">
              <a:rPr lang="en-GB" smtClean="0"/>
              <a:t>04/09/2013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77214-39BC-4391-B299-20384B5B3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761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3" r:id="rId2"/>
    <p:sldLayoutId id="2147483661" r:id="rId3"/>
    <p:sldLayoutId id="2147483682" r:id="rId4"/>
    <p:sldLayoutId id="2147483684" r:id="rId5"/>
    <p:sldLayoutId id="2147483678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215D8-E447-43DB-A874-6CDD8444AE2E}" type="datetimeFigureOut">
              <a:rPr lang="en-GB" smtClean="0"/>
              <a:t>04/09/2013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AA9AE-7EE3-4EB2-B81C-746E0CAC4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310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p.e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2708920"/>
            <a:ext cx="7772400" cy="864096"/>
          </a:xfrm>
        </p:spPr>
        <p:txBody>
          <a:bodyPr/>
          <a:lstStyle/>
          <a:p>
            <a:r>
              <a:rPr lang="en-GB" dirty="0" smtClean="0"/>
              <a:t>Execution of annual budgets 2007-2013: recommendations for regional and local authorities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548000" y="3955005"/>
            <a:ext cx="7272808" cy="1274195"/>
          </a:xfrm>
        </p:spPr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Axel Volkery</a:t>
            </a:r>
            <a:br>
              <a:rPr lang="en-GB" b="1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Senior Fellow and Head Environmental Governance</a:t>
            </a:r>
            <a:endParaRPr lang="en-GB" b="1" dirty="0" smtClean="0">
              <a:solidFill>
                <a:schemeClr val="tx1"/>
              </a:solidFill>
            </a:endParaRPr>
          </a:p>
          <a:p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548000" y="4829090"/>
            <a:ext cx="3390716" cy="40011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5 </a:t>
            </a:r>
            <a:r>
              <a:rPr lang="en-GB" dirty="0" smtClean="0">
                <a:solidFill>
                  <a:schemeClr val="tx1"/>
                </a:solidFill>
              </a:rPr>
              <a:t>September 2013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1548000" y="5189130"/>
            <a:ext cx="7128456" cy="40011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Committee of the Regions, Brussels 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53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RAL as per main programme of funding</a:t>
            </a: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8568951" cy="43204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539552" y="6309320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Source: European Commission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124474" y="2048391"/>
            <a:ext cx="7168667" cy="4154984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A much larger than thought proportion of 2013 payment appropriations will need to be used to honour 2012 claims – already the additional EUR 11.2 </a:t>
            </a:r>
            <a:r>
              <a:rPr lang="en-GB" sz="2400" b="1" dirty="0" err="1" smtClean="0">
                <a:solidFill>
                  <a:schemeClr val="bg1"/>
                </a:solidFill>
              </a:rPr>
              <a:t>bn</a:t>
            </a:r>
            <a:r>
              <a:rPr lang="en-GB" sz="2400" b="1" dirty="0" smtClean="0">
                <a:solidFill>
                  <a:schemeClr val="bg1"/>
                </a:solidFill>
              </a:rPr>
              <a:t> claimed by the Commission were at risk of falling short but Council approved only EUR 7.3 </a:t>
            </a:r>
            <a:r>
              <a:rPr lang="en-GB" sz="2400" b="1" dirty="0" err="1" smtClean="0">
                <a:solidFill>
                  <a:schemeClr val="bg1"/>
                </a:solidFill>
              </a:rPr>
              <a:t>bn</a:t>
            </a:r>
            <a:r>
              <a:rPr lang="en-GB" sz="2400" b="1" dirty="0" smtClean="0">
                <a:solidFill>
                  <a:schemeClr val="bg1"/>
                </a:solidFill>
              </a:rPr>
              <a:t> so far </a:t>
            </a:r>
          </a:p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-</a:t>
            </a:r>
          </a:p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Gap in meeting 2013 commitments remains present after draft amending budget 06/2013, putting greater pressure on annual budgets from 2014 onwards</a:t>
            </a:r>
          </a:p>
          <a:p>
            <a:pPr algn="ctr"/>
            <a:endParaRPr lang="en-GB" sz="2400" b="1" dirty="0">
              <a:solidFill>
                <a:schemeClr val="bg1"/>
              </a:solidFill>
            </a:endParaRPr>
          </a:p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RAL is projected to grow to EUR 250 </a:t>
            </a:r>
            <a:r>
              <a:rPr lang="en-GB" sz="2400" b="1" dirty="0" err="1" smtClean="0">
                <a:solidFill>
                  <a:schemeClr val="bg1"/>
                </a:solidFill>
              </a:rPr>
              <a:t>bn</a:t>
            </a:r>
            <a:r>
              <a:rPr lang="en-GB" sz="2400" b="1" dirty="0" smtClean="0">
                <a:solidFill>
                  <a:schemeClr val="bg1"/>
                </a:solidFill>
              </a:rPr>
              <a:t> by 2020</a:t>
            </a:r>
            <a:endParaRPr lang="en-GB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989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395536" y="1268760"/>
            <a:ext cx="8461510" cy="936104"/>
          </a:xfrm>
        </p:spPr>
        <p:txBody>
          <a:bodyPr>
            <a:normAutofit fontScale="92500" lnSpcReduction="10000"/>
          </a:bodyPr>
          <a:lstStyle/>
          <a:p>
            <a:r>
              <a:rPr lang="en-GB" sz="2000" dirty="0" smtClean="0">
                <a:solidFill>
                  <a:schemeClr val="tx1"/>
                </a:solidFill>
              </a:rPr>
              <a:t>RAL normally increased towards ends of MFF periods, but RAL in 2013 is much higher compared to RAL in 2006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Underlines the need for greater flexibility, as discussed in budget negotiations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RAL over time</a:t>
            </a: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324159"/>
            <a:ext cx="8352927" cy="4561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882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67544" y="1268760"/>
            <a:ext cx="8424936" cy="1728192"/>
          </a:xfrm>
          <a:ln w="25400">
            <a:solidFill>
              <a:schemeClr val="accent3">
                <a:lumMod val="50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en-GB" sz="2400" b="1" dirty="0" smtClean="0">
                <a:solidFill>
                  <a:schemeClr val="tx1"/>
                </a:solidFill>
              </a:rPr>
              <a:t>Main implications arise under funds under shared management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for example, support from Cohesion Policy amounts to – on average – around 55 per cent of expenditure on environment or 25 per cent on transport, energy, telecom</a:t>
            </a:r>
            <a:r>
              <a:rPr lang="en-GB" sz="16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Member State implications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3356992"/>
            <a:ext cx="8424936" cy="1077218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RAL differs </a:t>
            </a:r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between Member States (</a:t>
            </a: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MS</a:t>
            </a: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000" dirty="0" smtClean="0"/>
              <a:t>MS </a:t>
            </a:r>
            <a:r>
              <a:rPr lang="en-GB" sz="2000" dirty="0"/>
              <a:t>with largest pending claims are Poland, Italy, </a:t>
            </a:r>
            <a:r>
              <a:rPr lang="en-GB" sz="2000" dirty="0" smtClean="0"/>
              <a:t>Spain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000" dirty="0" smtClean="0"/>
              <a:t>Ireland</a:t>
            </a:r>
            <a:r>
              <a:rPr lang="en-GB" sz="2000" dirty="0"/>
              <a:t>, Denmark, Cyprus and Luxembourg have lowest </a:t>
            </a:r>
            <a:r>
              <a:rPr lang="en-GB" sz="2000" dirty="0" smtClean="0"/>
              <a:t>amount</a:t>
            </a:r>
            <a:endParaRPr lang="en-GB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4725144"/>
            <a:ext cx="8424936" cy="1969770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sz="2400" b="1" dirty="0">
                <a:solidFill>
                  <a:srgbClr val="C00000"/>
                </a:solidFill>
              </a:rPr>
              <a:t>Differences in RAL often have a specific domestic </a:t>
            </a:r>
            <a:r>
              <a:rPr lang="en-GB" sz="2400" b="1" dirty="0" smtClean="0">
                <a:solidFill>
                  <a:srgbClr val="C00000"/>
                </a:solidFill>
              </a:rPr>
              <a:t>connotation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000" dirty="0" smtClean="0"/>
              <a:t>Change </a:t>
            </a:r>
            <a:r>
              <a:rPr lang="en-GB" sz="2000" dirty="0"/>
              <a:t>in economic context conditions, administrative capacities, incoherence between programme planning and project </a:t>
            </a:r>
            <a:r>
              <a:rPr lang="en-GB" sz="2000" dirty="0" smtClean="0"/>
              <a:t>selection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000" dirty="0" smtClean="0"/>
              <a:t>Quality </a:t>
            </a:r>
            <a:r>
              <a:rPr lang="en-GB" sz="2000" dirty="0"/>
              <a:t>and capacity of authorities seem to be much more relevant influencing factors compared to other factors (level of decentralisation)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201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rgbClr val="000000"/>
                </a:solidFill>
              </a:rPr>
              <a:t>Thank you! </a:t>
            </a:r>
            <a:endParaRPr lang="en-GB" dirty="0"/>
          </a:p>
        </p:txBody>
      </p:sp>
      <p:sp>
        <p:nvSpPr>
          <p:cNvPr id="4" name="Text Placeholder 3"/>
          <p:cNvSpPr txBox="1">
            <a:spLocks/>
          </p:cNvSpPr>
          <p:nvPr/>
        </p:nvSpPr>
        <p:spPr bwMode="auto">
          <a:xfrm>
            <a:off x="395536" y="1340768"/>
            <a:ext cx="8352928" cy="475252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GB" sz="2200" b="1" dirty="0" smtClean="0"/>
              <a:t>Contact</a:t>
            </a:r>
            <a:r>
              <a:rPr lang="en-GB" sz="2200" b="1" dirty="0" smtClean="0"/>
              <a:t>: </a:t>
            </a:r>
            <a:endParaRPr lang="en-GB" sz="2200" b="1" dirty="0" smtClean="0"/>
          </a:p>
          <a:p>
            <a:pPr algn="ctr" eaLnBrk="1" hangingPunct="1">
              <a:defRPr/>
            </a:pPr>
            <a:r>
              <a:rPr lang="en-GB" sz="2200" b="1" dirty="0" smtClean="0"/>
              <a:t>Axel Volkery</a:t>
            </a:r>
          </a:p>
          <a:p>
            <a:pPr algn="ctr" eaLnBrk="1" hangingPunct="1">
              <a:defRPr/>
            </a:pPr>
            <a:r>
              <a:rPr lang="en-GB" sz="2200" b="1" dirty="0" smtClean="0"/>
              <a:t>avolkery@ieep.eu</a:t>
            </a:r>
          </a:p>
          <a:p>
            <a:pPr algn="ctr" eaLnBrk="1" hangingPunct="1">
              <a:defRPr/>
            </a:pPr>
            <a:r>
              <a:rPr lang="en-GB" sz="2200" b="1" dirty="0" smtClean="0"/>
              <a:t>T. +32 2111090 </a:t>
            </a:r>
            <a:endParaRPr lang="en-GB" sz="2200" b="1" dirty="0" smtClean="0"/>
          </a:p>
          <a:p>
            <a:pPr algn="ctr" eaLnBrk="1" hangingPunct="1">
              <a:defRPr/>
            </a:pPr>
            <a:endParaRPr lang="en-GB" sz="2200" b="1" dirty="0" smtClean="0"/>
          </a:p>
          <a:p>
            <a:pPr algn="ctr" eaLnBrk="1" hangingPunct="1">
              <a:defRPr/>
            </a:pPr>
            <a:r>
              <a:rPr lang="en-GB" sz="2000" b="1" dirty="0"/>
              <a:t>For more information about IEEP’s, please visit: </a:t>
            </a:r>
            <a:endParaRPr lang="en-GB" sz="2000" b="1" dirty="0" smtClean="0"/>
          </a:p>
          <a:p>
            <a:pPr algn="ctr" eaLnBrk="1" hangingPunct="1">
              <a:defRPr/>
            </a:pPr>
            <a:r>
              <a:rPr lang="en-GB" sz="2000" b="1" dirty="0" smtClean="0">
                <a:hlinkClick r:id="rId2"/>
              </a:rPr>
              <a:t>http://www.ieep.eu</a:t>
            </a:r>
            <a:endParaRPr lang="en-GB" sz="2000" b="1" dirty="0" smtClean="0"/>
          </a:p>
          <a:p>
            <a:pPr algn="ctr" eaLnBrk="1" hangingPunct="1">
              <a:defRPr/>
            </a:pPr>
            <a:r>
              <a:rPr lang="en-GB" sz="2000" b="1" dirty="0"/>
              <a:t>t</a:t>
            </a:r>
            <a:r>
              <a:rPr lang="en-GB" sz="2000" b="1" dirty="0" smtClean="0"/>
              <a:t>witter @</a:t>
            </a:r>
            <a:r>
              <a:rPr lang="en-GB" sz="2000" b="1" dirty="0" err="1" smtClean="0"/>
              <a:t>ieep_eu</a:t>
            </a:r>
            <a:r>
              <a:rPr lang="en-GB" sz="2000" b="1" dirty="0" smtClean="0"/>
              <a:t> </a:t>
            </a:r>
          </a:p>
          <a:p>
            <a:pPr algn="ctr" eaLnBrk="1" hangingPunct="1">
              <a:defRPr/>
            </a:pPr>
            <a:endParaRPr lang="en-GB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GB" sz="1400" b="1" dirty="0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n-GB" sz="2000" b="1" dirty="0" smtClean="0">
                <a:solidFill>
                  <a:schemeClr val="accent3">
                    <a:lumMod val="50000"/>
                  </a:schemeClr>
                </a:solidFill>
              </a:rPr>
              <a:t>London office					Brussels office</a:t>
            </a:r>
            <a:endParaRPr lang="en-GB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GB" sz="1400" dirty="0"/>
              <a:t>11 </a:t>
            </a:r>
            <a:r>
              <a:rPr lang="en-GB" sz="1400" dirty="0" err="1"/>
              <a:t>Belgrave</a:t>
            </a:r>
            <a:r>
              <a:rPr lang="en-GB" sz="1400" dirty="0"/>
              <a:t> Road</a:t>
            </a:r>
            <a:r>
              <a:rPr lang="en-GB" sz="1400" dirty="0" smtClean="0"/>
              <a:t>,					</a:t>
            </a:r>
            <a:r>
              <a:rPr lang="en-GB" sz="1400" dirty="0" err="1" smtClean="0"/>
              <a:t>Hooikaai</a:t>
            </a:r>
            <a:r>
              <a:rPr lang="en-GB" sz="1400" dirty="0" smtClean="0"/>
              <a:t> 55/ Quai au </a:t>
            </a:r>
            <a:r>
              <a:rPr lang="en-GB" sz="1400" dirty="0" err="1" smtClean="0"/>
              <a:t>Foin</a:t>
            </a:r>
            <a:r>
              <a:rPr lang="en-GB" sz="1400" dirty="0" smtClean="0"/>
              <a:t> 55</a:t>
            </a:r>
            <a:endParaRPr lang="en-GB" sz="1400" dirty="0"/>
          </a:p>
          <a:p>
            <a:r>
              <a:rPr lang="en-GB" sz="1400" dirty="0"/>
              <a:t>IEEP Offices, Floor </a:t>
            </a:r>
            <a:r>
              <a:rPr lang="en-GB" sz="1400" dirty="0" smtClean="0"/>
              <a:t>3					1000 Brussels</a:t>
            </a:r>
            <a:endParaRPr lang="en-GB" sz="1400" dirty="0"/>
          </a:p>
          <a:p>
            <a:r>
              <a:rPr lang="en-GB" sz="1400" dirty="0" smtClean="0"/>
              <a:t>London						Tel: +32 (2) 738 74 82</a:t>
            </a:r>
            <a:endParaRPr lang="en-GB" sz="1400" dirty="0"/>
          </a:p>
          <a:p>
            <a:r>
              <a:rPr lang="en-GB" sz="1400" dirty="0"/>
              <a:t>SW1V </a:t>
            </a:r>
            <a:r>
              <a:rPr lang="en-GB" sz="1400" dirty="0" smtClean="0"/>
              <a:t>1RB						Fax: +32 (2) 732 40 02</a:t>
            </a:r>
            <a:endParaRPr lang="en-GB" sz="1400" dirty="0"/>
          </a:p>
          <a:p>
            <a:r>
              <a:rPr lang="en-GB" sz="1400" dirty="0"/>
              <a:t>Tel: +44 (0) 20 7799 2244</a:t>
            </a:r>
            <a:br>
              <a:rPr lang="en-GB" sz="1400" dirty="0"/>
            </a:br>
            <a:r>
              <a:rPr lang="en-GB" sz="1400" dirty="0"/>
              <a:t>Fax: +44 (0) 20 7799 </a:t>
            </a:r>
            <a:r>
              <a:rPr lang="en-GB" sz="1400" dirty="0" smtClean="0"/>
              <a:t>2600</a:t>
            </a:r>
            <a:endParaRPr lang="en-GB" sz="1400" dirty="0"/>
          </a:p>
          <a:p>
            <a:pPr algn="ctr" eaLnBrk="1" hangingPunct="1">
              <a:defRPr/>
            </a:pPr>
            <a:endParaRPr lang="en-GB" sz="2200" b="1" dirty="0" smtClean="0">
              <a:solidFill>
                <a:srgbClr val="000000"/>
              </a:solidFill>
            </a:endParaRPr>
          </a:p>
          <a:p>
            <a:pPr algn="ctr" eaLnBrk="1" hangingPunct="1">
              <a:defRPr/>
            </a:pPr>
            <a:endParaRPr lang="en-GB" sz="2200" b="1" dirty="0" smtClean="0">
              <a:solidFill>
                <a:srgbClr val="000000"/>
              </a:solidFill>
            </a:endParaRPr>
          </a:p>
          <a:p>
            <a:pPr algn="ctr" eaLnBrk="1" hangingPunct="1">
              <a:defRPr/>
            </a:pPr>
            <a:endParaRPr lang="en-GB" sz="22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80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323528" y="1556792"/>
            <a:ext cx="8461510" cy="4464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File note was commissioned by COR to </a:t>
            </a:r>
          </a:p>
          <a:p>
            <a:pPr marL="0" indent="0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Review 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recommendations of relevance </a:t>
            </a:r>
            <a:r>
              <a:rPr lang="en-GB" dirty="0" smtClean="0">
                <a:solidFill>
                  <a:schemeClr val="tx1"/>
                </a:solidFill>
              </a:rPr>
              <a:t>to local and regional authorities (LRAs) included in 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official EU reports </a:t>
            </a:r>
            <a:r>
              <a:rPr lang="en-GB" dirty="0" smtClean="0">
                <a:solidFill>
                  <a:schemeClr val="tx1"/>
                </a:solidFill>
              </a:rPr>
              <a:t>on implementation of EU budget in the period 2007-2013</a:t>
            </a:r>
          </a:p>
          <a:p>
            <a:pPr marL="914400" lvl="1" indent="-457200">
              <a:buFont typeface="+mj-lt"/>
              <a:buAutoNum type="arabicPeriod"/>
            </a:pPr>
            <a:endParaRPr lang="en-GB" dirty="0" smtClean="0">
              <a:solidFill>
                <a:schemeClr val="tx1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Analyse 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development of pending claims and </a:t>
            </a:r>
            <a:r>
              <a:rPr lang="en-GB" b="1" dirty="0" err="1" smtClean="0">
                <a:solidFill>
                  <a:schemeClr val="accent3">
                    <a:lumMod val="50000"/>
                  </a:schemeClr>
                </a:solidFill>
              </a:rPr>
              <a:t>Reste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 à </a:t>
            </a:r>
            <a:r>
              <a:rPr lang="en-GB" b="1" dirty="0" err="1" smtClean="0">
                <a:solidFill>
                  <a:schemeClr val="accent3">
                    <a:lumMod val="50000"/>
                  </a:schemeClr>
                </a:solidFill>
              </a:rPr>
              <a:t>Liquider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 (RAL</a:t>
            </a:r>
            <a:r>
              <a:rPr lang="en-GB" dirty="0" smtClean="0">
                <a:solidFill>
                  <a:schemeClr val="tx1"/>
                </a:solidFill>
              </a:rPr>
              <a:t>) in the period 2007-2013 and their implications for LRAs</a:t>
            </a:r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346647"/>
            <a:ext cx="8363272" cy="706089"/>
          </a:xfrm>
        </p:spPr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280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323528" y="1556792"/>
            <a:ext cx="8461510" cy="4824536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The following sources of information wer</a:t>
            </a:r>
            <a:r>
              <a:rPr lang="en-GB" dirty="0" smtClean="0">
                <a:solidFill>
                  <a:schemeClr val="tx1"/>
                </a:solidFill>
              </a:rPr>
              <a:t>e utilised: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Last five annual </a:t>
            </a:r>
            <a:r>
              <a:rPr lang="en-GB" dirty="0">
                <a:solidFill>
                  <a:schemeClr val="tx1"/>
                </a:solidFill>
              </a:rPr>
              <a:t>f</a:t>
            </a:r>
            <a:r>
              <a:rPr lang="en-GB" dirty="0" smtClean="0">
                <a:solidFill>
                  <a:schemeClr val="tx1"/>
                </a:solidFill>
              </a:rPr>
              <a:t>inancial reports from European Court of Auditors (ECA)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Comments / requests from Parliament &amp; Council as part of the discharge process for the same period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Response from Commission as part of the discharge process for the same period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Other relevant EU documents </a:t>
            </a:r>
          </a:p>
          <a:p>
            <a:pPr lvl="1"/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Note: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ECA reports are factual documents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R</a:t>
            </a:r>
            <a:r>
              <a:rPr lang="en-GB" dirty="0" smtClean="0">
                <a:solidFill>
                  <a:schemeClr val="tx1"/>
                </a:solidFill>
              </a:rPr>
              <a:t>eports do seldom contain any statements or recommendations addressing LRAs directly </a:t>
            </a:r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332656"/>
            <a:ext cx="8363272" cy="706089"/>
          </a:xfrm>
        </p:spPr>
        <p:txBody>
          <a:bodyPr>
            <a:noAutofit/>
          </a:bodyPr>
          <a:lstStyle/>
          <a:p>
            <a:r>
              <a:rPr lang="en-GB" sz="3200" dirty="0" smtClean="0"/>
              <a:t>Information sources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46441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332656"/>
            <a:ext cx="8363272" cy="706089"/>
          </a:xfrm>
        </p:spPr>
        <p:txBody>
          <a:bodyPr>
            <a:noAutofit/>
          </a:bodyPr>
          <a:lstStyle/>
          <a:p>
            <a:r>
              <a:rPr lang="en-GB" sz="3200" dirty="0" smtClean="0"/>
              <a:t>Synopsis of ECA reports: key areas of concern</a:t>
            </a:r>
            <a:endParaRPr lang="en-GB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467544" y="1268760"/>
            <a:ext cx="8208912" cy="3200876"/>
          </a:xfrm>
          <a:prstGeom prst="rect">
            <a:avLst/>
          </a:prstGeom>
          <a:noFill/>
          <a:ln w="254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3">
                    <a:lumMod val="50000"/>
                  </a:schemeClr>
                </a:solidFill>
              </a:rPr>
              <a:t>Error rates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000" dirty="0"/>
              <a:t>Budget implementation has been regularly found to be affected by material level error of legality and regularity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000" dirty="0"/>
              <a:t>Cohesion Policy stands out: &gt; 5per cent for Cohesion, between 2 and 5 per cent for employment and social affairs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000" dirty="0"/>
              <a:t>Eligibility errors are the most frequent errors in ERDF, ESF, EMFF, but error rate is decreasing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000" dirty="0"/>
              <a:t>Accuracy errors are most frequent errors under EARDF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000" dirty="0"/>
              <a:t>Cohesion Policy is also affected by public procurement errors</a:t>
            </a:r>
          </a:p>
          <a:p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467544" y="4656038"/>
            <a:ext cx="8208912" cy="1077218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Withdrawal practice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000" dirty="0"/>
              <a:t>Eligibility errors should not result in new irregular expenditure being declared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5186" y="5880174"/>
            <a:ext cx="8208912" cy="769441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Commitments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/>
              <a:t>High level of outstanding commitments is repeatedly </a:t>
            </a:r>
            <a:r>
              <a:rPr lang="en-GB" sz="2000" dirty="0" smtClean="0"/>
              <a:t>criticised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582575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332656"/>
            <a:ext cx="8363272" cy="706089"/>
          </a:xfrm>
        </p:spPr>
        <p:txBody>
          <a:bodyPr>
            <a:noAutofit/>
          </a:bodyPr>
          <a:lstStyle/>
          <a:p>
            <a:r>
              <a:rPr lang="en-GB" sz="3200" dirty="0" smtClean="0"/>
              <a:t>Synopsis of ECA reports: root causes</a:t>
            </a:r>
            <a:endParaRPr lang="en-GB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3563888" y="3399383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Root causes</a:t>
            </a:r>
            <a:endParaRPr lang="en-GB" sz="2400" b="1" dirty="0"/>
          </a:p>
        </p:txBody>
      </p:sp>
      <p:sp>
        <p:nvSpPr>
          <p:cNvPr id="12" name="Oval 11"/>
          <p:cNvSpPr/>
          <p:nvPr/>
        </p:nvSpPr>
        <p:spPr>
          <a:xfrm>
            <a:off x="3347864" y="3068960"/>
            <a:ext cx="2592288" cy="1224136"/>
          </a:xfrm>
          <a:prstGeom prst="ellipse">
            <a:avLst/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6" name="Group 25"/>
          <p:cNvGrpSpPr/>
          <p:nvPr/>
        </p:nvGrpSpPr>
        <p:grpSpPr>
          <a:xfrm>
            <a:off x="467544" y="1556792"/>
            <a:ext cx="3528392" cy="1656184"/>
            <a:chOff x="467544" y="1556792"/>
            <a:chExt cx="3528392" cy="1656184"/>
          </a:xfrm>
        </p:grpSpPr>
        <p:sp>
          <p:nvSpPr>
            <p:cNvPr id="9" name="TextBox 8"/>
            <p:cNvSpPr txBox="1"/>
            <p:nvPr/>
          </p:nvSpPr>
          <p:spPr>
            <a:xfrm>
              <a:off x="467544" y="1556792"/>
              <a:ext cx="3528392" cy="1015663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>
                  <a:solidFill>
                    <a:schemeClr val="bg1"/>
                  </a:solidFill>
                </a:rPr>
                <a:t>Lack of sufficiency and transparency in information and evaluation systems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flipH="1" flipV="1">
              <a:off x="2843808" y="2572456"/>
              <a:ext cx="935846" cy="640520"/>
            </a:xfrm>
            <a:prstGeom prst="line">
              <a:avLst/>
            </a:prstGeom>
            <a:ln w="254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4989968" y="1844824"/>
            <a:ext cx="3528392" cy="1440161"/>
            <a:chOff x="4989968" y="1844824"/>
            <a:chExt cx="3528392" cy="1440161"/>
          </a:xfrm>
        </p:grpSpPr>
        <p:sp>
          <p:nvSpPr>
            <p:cNvPr id="8" name="TextBox 7"/>
            <p:cNvSpPr txBox="1"/>
            <p:nvPr/>
          </p:nvSpPr>
          <p:spPr>
            <a:xfrm>
              <a:off x="4989968" y="1844824"/>
              <a:ext cx="3528392" cy="707886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>
                  <a:solidFill>
                    <a:schemeClr val="bg1"/>
                  </a:solidFill>
                </a:rPr>
                <a:t>Difficult to </a:t>
              </a:r>
              <a:r>
                <a:rPr lang="en-GB" sz="2000" b="1" dirty="0" smtClean="0">
                  <a:solidFill>
                    <a:schemeClr val="bg1"/>
                  </a:solidFill>
                </a:rPr>
                <a:t>apply</a:t>
              </a:r>
              <a:br>
                <a:rPr lang="en-GB" sz="2000" b="1" dirty="0" smtClean="0">
                  <a:solidFill>
                    <a:schemeClr val="bg1"/>
                  </a:solidFill>
                </a:rPr>
              </a:br>
              <a:r>
                <a:rPr lang="en-GB" sz="2000" b="1" dirty="0" smtClean="0">
                  <a:solidFill>
                    <a:schemeClr val="bg1"/>
                  </a:solidFill>
                </a:rPr>
                <a:t> </a:t>
              </a:r>
              <a:r>
                <a:rPr lang="en-GB" sz="2000" b="1" dirty="0">
                  <a:solidFill>
                    <a:schemeClr val="bg1"/>
                  </a:solidFill>
                </a:rPr>
                <a:t>eligibility rules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flipV="1">
              <a:off x="5652120" y="2552710"/>
              <a:ext cx="936104" cy="732275"/>
            </a:xfrm>
            <a:prstGeom prst="line">
              <a:avLst/>
            </a:prstGeom>
            <a:ln w="254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467544" y="4085457"/>
            <a:ext cx="3528392" cy="1583342"/>
            <a:chOff x="467544" y="4085457"/>
            <a:chExt cx="3528392" cy="1583342"/>
          </a:xfrm>
        </p:grpSpPr>
        <p:sp>
          <p:nvSpPr>
            <p:cNvPr id="6" name="TextBox 5"/>
            <p:cNvSpPr txBox="1"/>
            <p:nvPr/>
          </p:nvSpPr>
          <p:spPr>
            <a:xfrm>
              <a:off x="467544" y="4653136"/>
              <a:ext cx="3528392" cy="1015663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>
                  <a:solidFill>
                    <a:schemeClr val="bg1"/>
                  </a:solidFill>
                </a:rPr>
                <a:t>Lack of effective evaluation and audit systems (particularly for first level checks)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flipH="1">
              <a:off x="2843808" y="4085457"/>
              <a:ext cx="872480" cy="639687"/>
            </a:xfrm>
            <a:prstGeom prst="line">
              <a:avLst/>
            </a:prstGeom>
            <a:ln w="254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2843808" y="4300648"/>
            <a:ext cx="3528392" cy="2284510"/>
            <a:chOff x="2843808" y="4300648"/>
            <a:chExt cx="3528392" cy="2284510"/>
          </a:xfrm>
        </p:grpSpPr>
        <p:sp>
          <p:nvSpPr>
            <p:cNvPr id="4" name="TextBox 3"/>
            <p:cNvSpPr txBox="1"/>
            <p:nvPr/>
          </p:nvSpPr>
          <p:spPr>
            <a:xfrm>
              <a:off x="2843808" y="5877272"/>
              <a:ext cx="3528392" cy="707886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>
                  <a:solidFill>
                    <a:schemeClr val="bg1"/>
                  </a:solidFill>
                </a:rPr>
                <a:t>Incoherent requirements for reporting and </a:t>
              </a:r>
              <a:r>
                <a:rPr lang="en-GB" sz="2000" b="1" dirty="0" smtClean="0">
                  <a:solidFill>
                    <a:schemeClr val="bg1"/>
                  </a:solidFill>
                </a:rPr>
                <a:t>monitoring</a:t>
              </a:r>
              <a:endParaRPr lang="en-GB" sz="2000" b="1" dirty="0">
                <a:solidFill>
                  <a:schemeClr val="bg1"/>
                </a:solidFill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 flipV="1">
              <a:off x="4639816" y="4300648"/>
              <a:ext cx="4192" cy="1576624"/>
            </a:xfrm>
            <a:prstGeom prst="line">
              <a:avLst/>
            </a:prstGeom>
            <a:ln w="254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5004048" y="4085457"/>
            <a:ext cx="3528392" cy="1563597"/>
            <a:chOff x="5004048" y="4085457"/>
            <a:chExt cx="3528392" cy="1563597"/>
          </a:xfrm>
        </p:grpSpPr>
        <p:sp>
          <p:nvSpPr>
            <p:cNvPr id="7" name="TextBox 6"/>
            <p:cNvSpPr txBox="1"/>
            <p:nvPr/>
          </p:nvSpPr>
          <p:spPr>
            <a:xfrm>
              <a:off x="5004048" y="4941168"/>
              <a:ext cx="3528392" cy="707886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 smtClean="0">
                  <a:solidFill>
                    <a:schemeClr val="bg1"/>
                  </a:solidFill>
                </a:rPr>
                <a:t>Lack of effective </a:t>
              </a:r>
              <a:br>
                <a:rPr lang="en-GB" sz="2000" b="1" dirty="0" smtClean="0">
                  <a:solidFill>
                    <a:schemeClr val="bg1"/>
                  </a:solidFill>
                </a:rPr>
              </a:br>
              <a:r>
                <a:rPr lang="en-GB" sz="2000" b="1" dirty="0" smtClean="0">
                  <a:solidFill>
                    <a:schemeClr val="bg1"/>
                  </a:solidFill>
                </a:rPr>
                <a:t>sanctioning systems</a:t>
              </a:r>
              <a:endParaRPr lang="en-GB" sz="2000" b="1" dirty="0">
                <a:solidFill>
                  <a:schemeClr val="bg1"/>
                </a:solidFill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 flipH="1" flipV="1">
              <a:off x="5642232" y="4085457"/>
              <a:ext cx="945992" cy="855711"/>
            </a:xfrm>
            <a:prstGeom prst="line">
              <a:avLst/>
            </a:prstGeom>
            <a:ln w="254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74140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332656"/>
            <a:ext cx="8363272" cy="706089"/>
          </a:xfrm>
        </p:spPr>
        <p:txBody>
          <a:bodyPr>
            <a:noAutofit/>
          </a:bodyPr>
          <a:lstStyle/>
          <a:p>
            <a:r>
              <a:rPr lang="en-GB" sz="3200" dirty="0" smtClean="0"/>
              <a:t>Synopsis of ECA reports: key recommendations</a:t>
            </a:r>
            <a:endParaRPr lang="en-GB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3563888" y="3399383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Cohesion Policy</a:t>
            </a:r>
            <a:endParaRPr lang="en-GB" sz="2400" b="1" dirty="0"/>
          </a:p>
        </p:txBody>
      </p:sp>
      <p:sp>
        <p:nvSpPr>
          <p:cNvPr id="12" name="Oval 11"/>
          <p:cNvSpPr/>
          <p:nvPr/>
        </p:nvSpPr>
        <p:spPr>
          <a:xfrm>
            <a:off x="3347864" y="3068960"/>
            <a:ext cx="2592288" cy="1224136"/>
          </a:xfrm>
          <a:prstGeom prst="ellipse">
            <a:avLst/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3" name="Group 32"/>
          <p:cNvGrpSpPr/>
          <p:nvPr/>
        </p:nvGrpSpPr>
        <p:grpSpPr>
          <a:xfrm>
            <a:off x="2771800" y="2143065"/>
            <a:ext cx="5760640" cy="4442093"/>
            <a:chOff x="2771800" y="2143065"/>
            <a:chExt cx="5760640" cy="4442093"/>
          </a:xfrm>
        </p:grpSpPr>
        <p:sp>
          <p:nvSpPr>
            <p:cNvPr id="8" name="TextBox 7"/>
            <p:cNvSpPr txBox="1"/>
            <p:nvPr/>
          </p:nvSpPr>
          <p:spPr>
            <a:xfrm>
              <a:off x="5004048" y="2143065"/>
              <a:ext cx="3528392" cy="707886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 smtClean="0">
                  <a:solidFill>
                    <a:schemeClr val="bg1"/>
                  </a:solidFill>
                </a:rPr>
                <a:t>Simplify eligibility rules and ensure strict compliance</a:t>
              </a:r>
              <a:endParaRPr lang="en-GB" sz="2000" b="1" dirty="0">
                <a:solidFill>
                  <a:schemeClr val="bg1"/>
                </a:solidFill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flipV="1">
              <a:off x="5544108" y="2850951"/>
              <a:ext cx="396044" cy="362026"/>
            </a:xfrm>
            <a:prstGeom prst="line">
              <a:avLst/>
            </a:prstGeom>
            <a:ln w="254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4572000" y="4268895"/>
              <a:ext cx="4192" cy="1576624"/>
            </a:xfrm>
            <a:prstGeom prst="line">
              <a:avLst/>
            </a:prstGeom>
            <a:ln w="254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5004048" y="4653136"/>
              <a:ext cx="3528392" cy="707886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 smtClean="0">
                  <a:solidFill>
                    <a:schemeClr val="bg1"/>
                  </a:solidFill>
                </a:rPr>
                <a:t>Strengthening sanctions (interruptions, suspensions)</a:t>
              </a:r>
              <a:endParaRPr lang="en-GB" sz="2000" b="1" dirty="0">
                <a:solidFill>
                  <a:schemeClr val="bg1"/>
                </a:solidFill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 flipH="1" flipV="1">
              <a:off x="5642232" y="4085458"/>
              <a:ext cx="657960" cy="567678"/>
            </a:xfrm>
            <a:prstGeom prst="line">
              <a:avLst/>
            </a:prstGeom>
            <a:ln w="254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2771800" y="5877272"/>
              <a:ext cx="3528392" cy="707886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 smtClean="0">
                  <a:solidFill>
                    <a:schemeClr val="bg1"/>
                  </a:solidFill>
                </a:rPr>
                <a:t>Align reporting periods for annual control reports</a:t>
              </a:r>
              <a:endParaRPr lang="en-GB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67544" y="1196752"/>
            <a:ext cx="5832648" cy="4164270"/>
            <a:chOff x="467544" y="1196752"/>
            <a:chExt cx="5832648" cy="4164270"/>
          </a:xfrm>
        </p:grpSpPr>
        <p:sp>
          <p:nvSpPr>
            <p:cNvPr id="9" name="TextBox 8"/>
            <p:cNvSpPr txBox="1"/>
            <p:nvPr/>
          </p:nvSpPr>
          <p:spPr>
            <a:xfrm>
              <a:off x="467544" y="1988840"/>
              <a:ext cx="3528392" cy="1015663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 smtClean="0">
                  <a:solidFill>
                    <a:schemeClr val="bg1"/>
                  </a:solidFill>
                </a:rPr>
                <a:t>Better guidance and training for managing and audit authorities</a:t>
              </a:r>
              <a:endParaRPr lang="en-GB" sz="2000" b="1" dirty="0">
                <a:solidFill>
                  <a:schemeClr val="bg1"/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flipH="1" flipV="1">
              <a:off x="3347864" y="2840742"/>
              <a:ext cx="431790" cy="372234"/>
            </a:xfrm>
            <a:prstGeom prst="line">
              <a:avLst/>
            </a:prstGeom>
            <a:ln w="254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" name="Group 27"/>
            <p:cNvGrpSpPr/>
            <p:nvPr/>
          </p:nvGrpSpPr>
          <p:grpSpPr>
            <a:xfrm>
              <a:off x="467544" y="4085457"/>
              <a:ext cx="3528392" cy="1275565"/>
              <a:chOff x="467544" y="4085457"/>
              <a:chExt cx="3528392" cy="1275565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467544" y="4653136"/>
                <a:ext cx="3528392" cy="707886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b="1" dirty="0" smtClean="0">
                    <a:solidFill>
                      <a:schemeClr val="bg1"/>
                    </a:solidFill>
                  </a:rPr>
                  <a:t>Apply corrective mechanisms on operational programmes</a:t>
                </a:r>
                <a:endParaRPr lang="en-GB" sz="2000" b="1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 flipH="1">
                <a:off x="2843808" y="4085457"/>
                <a:ext cx="872480" cy="639687"/>
              </a:xfrm>
              <a:prstGeom prst="line">
                <a:avLst/>
              </a:prstGeom>
              <a:ln w="254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TextBox 3"/>
            <p:cNvSpPr txBox="1"/>
            <p:nvPr/>
          </p:nvSpPr>
          <p:spPr>
            <a:xfrm>
              <a:off x="2771800" y="1196752"/>
              <a:ext cx="3528392" cy="707886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 smtClean="0">
                  <a:solidFill>
                    <a:schemeClr val="bg1"/>
                  </a:solidFill>
                </a:rPr>
                <a:t>Improve feedback between authorities</a:t>
              </a:r>
              <a:endParaRPr lang="en-GB" sz="2000" b="1" dirty="0">
                <a:solidFill>
                  <a:schemeClr val="bg1"/>
                </a:solidFill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4535996" y="1926119"/>
              <a:ext cx="36004" cy="1142841"/>
            </a:xfrm>
            <a:prstGeom prst="line">
              <a:avLst/>
            </a:prstGeom>
            <a:ln w="254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467544" y="3212976"/>
              <a:ext cx="1944216" cy="92333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</a:rPr>
                <a:t>Improve withdrawal practice</a:t>
              </a:r>
              <a:endParaRPr lang="en-GB" b="1" dirty="0">
                <a:solidFill>
                  <a:schemeClr val="bg1"/>
                </a:solidFill>
              </a:endParaRPr>
            </a:p>
          </p:txBody>
        </p:sp>
        <p:cxnSp>
          <p:nvCxnSpPr>
            <p:cNvPr id="32" name="Straight Connector 31"/>
            <p:cNvCxnSpPr>
              <a:stCxn id="12" idx="2"/>
            </p:cNvCxnSpPr>
            <p:nvPr/>
          </p:nvCxnSpPr>
          <p:spPr>
            <a:xfrm flipH="1">
              <a:off x="2405745" y="3681028"/>
              <a:ext cx="942119" cy="6241"/>
            </a:xfrm>
            <a:prstGeom prst="line">
              <a:avLst/>
            </a:prstGeom>
            <a:ln w="254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0949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332656"/>
            <a:ext cx="8363272" cy="706089"/>
          </a:xfrm>
        </p:spPr>
        <p:txBody>
          <a:bodyPr>
            <a:noAutofit/>
          </a:bodyPr>
          <a:lstStyle/>
          <a:p>
            <a:r>
              <a:rPr lang="en-GB" sz="3200" dirty="0" smtClean="0"/>
              <a:t>Synopsis of ECA reports: key recommendations</a:t>
            </a:r>
            <a:endParaRPr lang="en-GB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3563759" y="3212976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Rural development and EMFF</a:t>
            </a:r>
            <a:endParaRPr lang="en-GB" sz="2400" b="1" dirty="0"/>
          </a:p>
        </p:txBody>
      </p:sp>
      <p:sp>
        <p:nvSpPr>
          <p:cNvPr id="12" name="Oval 11"/>
          <p:cNvSpPr/>
          <p:nvPr/>
        </p:nvSpPr>
        <p:spPr>
          <a:xfrm>
            <a:off x="3131840" y="3140968"/>
            <a:ext cx="2952328" cy="1224136"/>
          </a:xfrm>
          <a:prstGeom prst="ellipse">
            <a:avLst/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67544" y="1958132"/>
            <a:ext cx="3528392" cy="70788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More rigorous administrative and on-the-spot checks</a:t>
            </a:r>
            <a:endParaRPr lang="en-GB" sz="2000" b="1" dirty="0">
              <a:solidFill>
                <a:schemeClr val="bg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H="1" flipV="1">
            <a:off x="3131840" y="2666018"/>
            <a:ext cx="647814" cy="546958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04048" y="1988840"/>
            <a:ext cx="3528392" cy="70788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Better control of beneficiaries in terms of keeping obligations</a:t>
            </a:r>
            <a:endParaRPr lang="en-GB" sz="2000" b="1" dirty="0">
              <a:solidFill>
                <a:schemeClr val="bg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5544108" y="2666018"/>
            <a:ext cx="693964" cy="618966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467544" y="4293096"/>
            <a:ext cx="3528392" cy="967789"/>
            <a:chOff x="467544" y="4085457"/>
            <a:chExt cx="3528392" cy="967789"/>
          </a:xfrm>
        </p:grpSpPr>
        <p:sp>
          <p:nvSpPr>
            <p:cNvPr id="6" name="TextBox 5"/>
            <p:cNvSpPr txBox="1"/>
            <p:nvPr/>
          </p:nvSpPr>
          <p:spPr>
            <a:xfrm>
              <a:off x="467544" y="4653136"/>
              <a:ext cx="3528392" cy="40011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 smtClean="0">
                  <a:solidFill>
                    <a:schemeClr val="bg1"/>
                  </a:solidFill>
                </a:rPr>
                <a:t>Simplify rules and conditions</a:t>
              </a:r>
              <a:endParaRPr lang="en-GB" sz="2000" b="1" dirty="0">
                <a:solidFill>
                  <a:schemeClr val="bg1"/>
                </a:solidFill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flipH="1">
              <a:off x="2843808" y="4085457"/>
              <a:ext cx="872480" cy="639687"/>
            </a:xfrm>
            <a:prstGeom prst="line">
              <a:avLst/>
            </a:prstGeom>
            <a:ln w="254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5004048" y="4789601"/>
            <a:ext cx="3528392" cy="1015663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Take a more systemic approach towards addressing weaknesses in EMFF</a:t>
            </a:r>
            <a:endParaRPr lang="en-GB" sz="2000" b="1" dirty="0">
              <a:solidFill>
                <a:schemeClr val="bg1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H="1" flipV="1">
            <a:off x="5580112" y="4229474"/>
            <a:ext cx="657960" cy="567678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319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67544" y="1340768"/>
            <a:ext cx="8461510" cy="2952328"/>
          </a:xfrm>
          <a:ln w="25400">
            <a:solidFill>
              <a:schemeClr val="accent3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b="1" dirty="0" smtClean="0">
                <a:solidFill>
                  <a:schemeClr val="accent3">
                    <a:lumMod val="50000"/>
                  </a:schemeClr>
                </a:solidFill>
              </a:rPr>
              <a:t>Parliament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Reiterates many of ECA’s conclusions – emphasizes differences in Member State management and control systems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Criticises lack of incentives for norm compliance, part. Cohesion Policy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Reiterates need for simplification, uniform auditing standards and greater cooperation between Commission and authorities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Calls for greater supervisory role of Commission and strengthening of sanctions</a:t>
            </a:r>
            <a:endParaRPr lang="en-GB" sz="2000" dirty="0" smtClean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332656"/>
            <a:ext cx="8363272" cy="706089"/>
          </a:xfrm>
        </p:spPr>
        <p:txBody>
          <a:bodyPr>
            <a:noAutofit/>
          </a:bodyPr>
          <a:lstStyle/>
          <a:p>
            <a:r>
              <a:rPr lang="en-GB" sz="3200" dirty="0" smtClean="0"/>
              <a:t>Parliament and Council responses</a:t>
            </a:r>
            <a:endParaRPr lang="en-GB" sz="3200" dirty="0"/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463444" y="4509120"/>
            <a:ext cx="8461510" cy="1944216"/>
          </a:xfrm>
          <a:prstGeom prst="rect">
            <a:avLst/>
          </a:prstGeom>
          <a:ln w="25400">
            <a:solidFill>
              <a:schemeClr val="tx2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b="0" kern="1200" baseline="0">
                <a:solidFill>
                  <a:srgbClr val="07673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b="0" kern="1200">
                <a:solidFill>
                  <a:srgbClr val="07673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b="0" kern="1200">
                <a:solidFill>
                  <a:srgbClr val="07673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b="0" kern="1200" baseline="0">
                <a:solidFill>
                  <a:srgbClr val="07673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600" b="1" dirty="0" smtClean="0">
                <a:solidFill>
                  <a:schemeClr val="tx2">
                    <a:lumMod val="50000"/>
                  </a:schemeClr>
                </a:solidFill>
              </a:rPr>
              <a:t>Council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Urges national authorities to apply ex-ante controls more effectively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Improve management and control systems, simplify rules and apply correction mechanisms more rigorously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Points to the relevance of supervision and action by European Commission</a:t>
            </a:r>
            <a:endParaRPr lang="en-GB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47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332656"/>
            <a:ext cx="8363272" cy="706089"/>
          </a:xfrm>
        </p:spPr>
        <p:txBody>
          <a:bodyPr>
            <a:noAutofit/>
          </a:bodyPr>
          <a:lstStyle/>
          <a:p>
            <a:r>
              <a:rPr lang="en-GB" sz="3200" dirty="0" smtClean="0"/>
              <a:t>Outstanding commitments 2012</a:t>
            </a:r>
            <a:endParaRPr lang="en-GB" sz="3200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78405"/>
            <a:ext cx="8820472" cy="468052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539552" y="6309320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Source: European Commission</a:t>
            </a:r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8028384" y="2780928"/>
            <a:ext cx="792088" cy="43204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8028384" y="5445224"/>
            <a:ext cx="792088" cy="43204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65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templat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782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</Template>
  <TotalTime>1478</TotalTime>
  <Words>773</Words>
  <Application>Microsoft Office PowerPoint</Application>
  <PresentationFormat>On-screen Show (4:3)</PresentationFormat>
  <Paragraphs>102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PowerPoint template</vt:lpstr>
      <vt:lpstr>Custom Design</vt:lpstr>
      <vt:lpstr>Execution of annual budgets 2007-2013: recommendations for regional and local authorities</vt:lpstr>
      <vt:lpstr>Background</vt:lpstr>
      <vt:lpstr>Information sources</vt:lpstr>
      <vt:lpstr>Synopsis of ECA reports: key areas of concern</vt:lpstr>
      <vt:lpstr>Synopsis of ECA reports: root causes</vt:lpstr>
      <vt:lpstr>Synopsis of ECA reports: key recommendations</vt:lpstr>
      <vt:lpstr>Synopsis of ECA reports: key recommendations</vt:lpstr>
      <vt:lpstr>Parliament and Council responses</vt:lpstr>
      <vt:lpstr>Outstanding commitments 2012</vt:lpstr>
      <vt:lpstr>RAL as per main programme of funding</vt:lpstr>
      <vt:lpstr>RAL over time</vt:lpstr>
      <vt:lpstr>Member State implications</vt:lpstr>
      <vt:lpstr>Thank you! </vt:lpstr>
    </vt:vector>
  </TitlesOfParts>
  <Company>Institute for European Environmental Policy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Raphael Sauter</dc:creator>
  <cp:lastModifiedBy>AVolkery</cp:lastModifiedBy>
  <cp:revision>130</cp:revision>
  <cp:lastPrinted>2013-09-03T08:46:58Z</cp:lastPrinted>
  <dcterms:created xsi:type="dcterms:W3CDTF">2013-03-28T14:42:13Z</dcterms:created>
  <dcterms:modified xsi:type="dcterms:W3CDTF">2013-09-04T13:40:12Z</dcterms:modified>
</cp:coreProperties>
</file>